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BCC4"/>
    <a:srgbClr val="61CA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7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792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54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49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66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2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1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0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23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4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78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5E16B-EBF1-4D49-8CD6-3169E503B59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214D2-154D-4881-AABA-8E6EAAD0A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08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横巻き 13"/>
          <p:cNvSpPr/>
          <p:nvPr/>
        </p:nvSpPr>
        <p:spPr>
          <a:xfrm>
            <a:off x="84046" y="4279658"/>
            <a:ext cx="6693229" cy="2768868"/>
          </a:xfrm>
          <a:prstGeom prst="horizontalScroll">
            <a:avLst>
              <a:gd name="adj" fmla="val 8191"/>
            </a:avLst>
          </a:prstGeom>
          <a:noFill/>
          <a:ln w="15875">
            <a:solidFill>
              <a:srgbClr val="6CBC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117521" y="7756542"/>
            <a:ext cx="6622432" cy="1022328"/>
          </a:xfrm>
          <a:prstGeom prst="roundRect">
            <a:avLst/>
          </a:prstGeom>
          <a:noFill/>
          <a:ln w="19050">
            <a:solidFill>
              <a:srgbClr val="61CA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56147" y="1298493"/>
            <a:ext cx="6721129" cy="3096000"/>
          </a:xfrm>
          <a:prstGeom prst="roundRect">
            <a:avLst/>
          </a:prstGeom>
          <a:solidFill>
            <a:srgbClr val="61CA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593" y="408425"/>
            <a:ext cx="66668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コロナ特例貸付の返済にお困りの方へ</a:t>
            </a:r>
            <a:endParaRPr kumimoji="1" lang="en-US" altLang="ja-JP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～返済時期を遅らせる猶予（ゆうよ）の方法があります～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210" y="2157151"/>
            <a:ext cx="2962226" cy="1993749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379359" y="7573257"/>
            <a:ext cx="407322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返済に関する具体的なご相談</a:t>
            </a:r>
            <a:r>
              <a:rPr kumimoji="1" lang="ja-JP" altLang="en-US" b="1" dirty="0"/>
              <a:t>はこちら</a:t>
            </a:r>
          </a:p>
        </p:txBody>
      </p:sp>
      <p:sp>
        <p:nvSpPr>
          <p:cNvPr id="25" name="角丸四角形吹き出し 24"/>
          <p:cNvSpPr/>
          <p:nvPr/>
        </p:nvSpPr>
        <p:spPr>
          <a:xfrm>
            <a:off x="4910041" y="2411251"/>
            <a:ext cx="1764000" cy="790918"/>
          </a:xfrm>
          <a:prstGeom prst="wedgeRoundRectCallout">
            <a:avLst>
              <a:gd name="adj1" fmla="val -64971"/>
              <a:gd name="adj2" fmla="val 2573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病気になってしまった</a:t>
            </a:r>
          </a:p>
        </p:txBody>
      </p:sp>
      <p:sp>
        <p:nvSpPr>
          <p:cNvPr id="26" name="角丸四角形吹き出し 25"/>
          <p:cNvSpPr/>
          <p:nvPr/>
        </p:nvSpPr>
        <p:spPr>
          <a:xfrm>
            <a:off x="379359" y="3499212"/>
            <a:ext cx="2077674" cy="741974"/>
          </a:xfrm>
          <a:prstGeom prst="wedgeRoundRectCallout">
            <a:avLst>
              <a:gd name="adj1" fmla="val 44747"/>
              <a:gd name="adj2" fmla="val -8071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仕事がなかなか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見つからない</a:t>
            </a:r>
          </a:p>
        </p:txBody>
      </p:sp>
      <p:sp>
        <p:nvSpPr>
          <p:cNvPr id="27" name="角丸四角形吹き出し 26"/>
          <p:cNvSpPr/>
          <p:nvPr/>
        </p:nvSpPr>
        <p:spPr>
          <a:xfrm>
            <a:off x="84046" y="1552680"/>
            <a:ext cx="2599978" cy="1065511"/>
          </a:xfrm>
          <a:prstGeom prst="wedgeRoundRectCallout">
            <a:avLst>
              <a:gd name="adj1" fmla="val 35137"/>
              <a:gd name="adj2" fmla="val 7393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生活が苦しいので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他の借金の返済を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遅らせてもらっている</a:t>
            </a:r>
          </a:p>
        </p:txBody>
      </p:sp>
      <p:sp>
        <p:nvSpPr>
          <p:cNvPr id="28" name="角丸四角形吹き出し 27"/>
          <p:cNvSpPr/>
          <p:nvPr/>
        </p:nvSpPr>
        <p:spPr>
          <a:xfrm>
            <a:off x="3232488" y="1369794"/>
            <a:ext cx="2679023" cy="838567"/>
          </a:xfrm>
          <a:prstGeom prst="wedgeRoundRectCallout">
            <a:avLst>
              <a:gd name="adj1" fmla="val -12842"/>
              <a:gd name="adj2" fmla="val 8499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水道・電気・ガス代が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払えない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801422" y="7910801"/>
            <a:ext cx="5872618" cy="90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ja-JP" altLang="en-US" sz="1600" dirty="0">
                <a:latin typeface="+mn-ea"/>
              </a:rPr>
              <a:t>お住まいの地域の社会福祉協議会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</a:t>
            </a:r>
            <a:r>
              <a:rPr kumimoji="1" lang="en-US" altLang="ja-JP" sz="1600" dirty="0">
                <a:latin typeface="+mn-ea"/>
              </a:rPr>
              <a:t>※</a:t>
            </a:r>
            <a:r>
              <a:rPr kumimoji="1" lang="ja-JP" altLang="en-US" sz="1600" dirty="0">
                <a:latin typeface="+mn-ea"/>
              </a:rPr>
              <a:t>連絡先は、社会福祉協議会から届いた案内文書や、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　ホームページ等からご確認ください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17521" y="9050068"/>
            <a:ext cx="6580242" cy="792000"/>
          </a:xfrm>
          <a:prstGeom prst="roundRect">
            <a:avLst/>
          </a:prstGeom>
          <a:noFill/>
          <a:ln w="19050">
            <a:solidFill>
              <a:srgbClr val="61CA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94507" y="8865402"/>
            <a:ext cx="41774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</a:rPr>
              <a:t>その他制度に関するお問合せ</a:t>
            </a:r>
            <a:r>
              <a:rPr kumimoji="1" lang="ja-JP" altLang="en-US" b="1" dirty="0"/>
              <a:t>はこちら</a:t>
            </a:r>
            <a:endParaRPr kumimoji="1" lang="en-US" altLang="ja-JP" b="1" dirty="0"/>
          </a:p>
        </p:txBody>
      </p:sp>
      <p:sp>
        <p:nvSpPr>
          <p:cNvPr id="35" name="正方形/長方形 34"/>
          <p:cNvSpPr/>
          <p:nvPr/>
        </p:nvSpPr>
        <p:spPr>
          <a:xfrm>
            <a:off x="825145" y="9195240"/>
            <a:ext cx="56396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600" dirty="0"/>
              <a:t>生活福祉資金貸付相談コールセンター</a:t>
            </a:r>
            <a:endParaRPr kumimoji="1" lang="en-US" altLang="ja-JP" sz="1600" dirty="0"/>
          </a:p>
          <a:p>
            <a:r>
              <a:rPr kumimoji="1" lang="ja-JP" altLang="en-US" sz="1600" dirty="0"/>
              <a:t>０１２０ｰ４６ｰ１９９９（平日</a:t>
            </a:r>
            <a:r>
              <a:rPr kumimoji="1" lang="en-US" altLang="ja-JP" sz="1600" dirty="0"/>
              <a:t>9:00</a:t>
            </a:r>
            <a:r>
              <a:rPr kumimoji="1" lang="ja-JP" altLang="en-US" sz="1600" dirty="0" err="1"/>
              <a:t>ｰ</a:t>
            </a:r>
            <a:r>
              <a:rPr kumimoji="1" lang="en-US" altLang="ja-JP" sz="1600" dirty="0"/>
              <a:t>17:00</a:t>
            </a:r>
            <a:r>
              <a:rPr kumimoji="1" lang="ja-JP" altLang="en-US" sz="1600" dirty="0" err="1"/>
              <a:t>、</a:t>
            </a:r>
            <a:r>
              <a:rPr kumimoji="1" lang="ja-JP" altLang="en-US" sz="1600" dirty="0"/>
              <a:t>土日祝除く）</a:t>
            </a:r>
            <a:endParaRPr kumimoji="1" lang="en-US" altLang="ja-JP" sz="1600" dirty="0"/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59" y="8123342"/>
            <a:ext cx="346116" cy="375194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59" y="9275317"/>
            <a:ext cx="346116" cy="375194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245504" y="4592317"/>
            <a:ext cx="65649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600" dirty="0"/>
              <a:t>たとえば、次のような事情で緊急小口資金等の返済に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お困りではありませんか？</a:t>
            </a:r>
            <a:endParaRPr kumimoji="1" lang="en-US" altLang="ja-JP" sz="1600" dirty="0"/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0" y="34855"/>
            <a:ext cx="2447001" cy="358422"/>
          </a:xfrm>
          <a:prstGeom prst="rect">
            <a:avLst/>
          </a:prstGeom>
        </p:spPr>
      </p:pic>
      <p:sp>
        <p:nvSpPr>
          <p:cNvPr id="33" name="角丸四角形吹き出し 32"/>
          <p:cNvSpPr/>
          <p:nvPr/>
        </p:nvSpPr>
        <p:spPr>
          <a:xfrm>
            <a:off x="4910040" y="3383583"/>
            <a:ext cx="1764000" cy="866084"/>
          </a:xfrm>
          <a:prstGeom prst="wedgeRoundRectCallout">
            <a:avLst>
              <a:gd name="adj1" fmla="val -71865"/>
              <a:gd name="adj2" fmla="val -3035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収入が減って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返済が苦しい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64" y="6987368"/>
            <a:ext cx="478040" cy="491664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041" y="6971075"/>
            <a:ext cx="502532" cy="516853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0" y="6947685"/>
            <a:ext cx="6858000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このほか、毎月の返済額を減らす方法もあります</a:t>
            </a:r>
            <a:endParaRPr kumimoji="1" lang="en-US" altLang="ja-JP" sz="1600" dirty="0"/>
          </a:p>
          <a:p>
            <a:pPr algn="ctr">
              <a:spcBef>
                <a:spcPts val="300"/>
              </a:spcBef>
            </a:pPr>
            <a:r>
              <a:rPr kumimoji="1" lang="ja-JP" altLang="en-US" sz="1600" b="1" dirty="0"/>
              <a:t>まずはお気軽にご相談ください</a:t>
            </a:r>
            <a:endParaRPr kumimoji="1" lang="en-US" altLang="ja-JP" sz="1600" b="1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448932" y="5181608"/>
            <a:ext cx="6283307" cy="1155185"/>
            <a:chOff x="424218" y="5288921"/>
            <a:chExt cx="6283307" cy="1155185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24218" y="5288921"/>
              <a:ext cx="3375615" cy="115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spcAft>
                  <a:spcPts val="200"/>
                </a:spcAft>
                <a:buFont typeface="Wingdings" panose="05000000000000000000" pitchFamily="2" charset="2"/>
                <a:buChar char="ü"/>
              </a:pPr>
              <a:r>
                <a:rPr kumimoji="1" lang="ja-JP" altLang="en-US" sz="1600" b="1" dirty="0">
                  <a:latin typeface="+mn-ea"/>
                </a:rPr>
                <a:t>災害にあってしまった</a:t>
              </a:r>
              <a:endParaRPr kumimoji="1" lang="en-US" altLang="ja-JP" sz="1600" b="1" dirty="0">
                <a:latin typeface="+mn-ea"/>
              </a:endParaRPr>
            </a:p>
            <a:p>
              <a:pPr marL="285750" indent="-285750">
                <a:spcAft>
                  <a:spcPts val="200"/>
                </a:spcAft>
                <a:buFont typeface="Wingdings" panose="05000000000000000000" pitchFamily="2" charset="2"/>
                <a:buChar char="ü"/>
              </a:pPr>
              <a:r>
                <a:rPr kumimoji="1" lang="ja-JP" altLang="en-US" sz="1600" b="1" dirty="0">
                  <a:latin typeface="+mn-ea"/>
                </a:rPr>
                <a:t>仕事をなくしてしまった</a:t>
              </a:r>
              <a:r>
                <a:rPr kumimoji="1" lang="en-US" altLang="ja-JP" sz="1600" b="1" dirty="0">
                  <a:latin typeface="+mn-ea"/>
                </a:rPr>
                <a:t>	</a:t>
              </a:r>
            </a:p>
            <a:p>
              <a:pPr marL="285750" indent="-285750">
                <a:spcAft>
                  <a:spcPts val="200"/>
                </a:spcAft>
                <a:buFont typeface="Wingdings" panose="05000000000000000000" pitchFamily="2" charset="2"/>
                <a:buChar char="ü"/>
              </a:pPr>
              <a:r>
                <a:rPr kumimoji="1" lang="ja-JP" altLang="en-US" sz="1600" b="1" dirty="0"/>
                <a:t>収入が低くて生活が苦しい</a:t>
              </a:r>
              <a:endParaRPr kumimoji="1" lang="en-US" altLang="ja-JP" sz="1600" b="1" dirty="0"/>
            </a:p>
            <a:p>
              <a:pPr marL="285750" indent="-285750">
                <a:spcAft>
                  <a:spcPts val="200"/>
                </a:spcAft>
                <a:buFont typeface="Wingdings" panose="05000000000000000000" pitchFamily="2" charset="2"/>
                <a:buChar char="ü"/>
              </a:pPr>
              <a:r>
                <a:rPr kumimoji="1" lang="ja-JP" altLang="en-US" sz="1600" b="1" dirty="0"/>
                <a:t>多重債務がある</a:t>
              </a:r>
              <a:endParaRPr kumimoji="1" lang="en-US" altLang="ja-JP" sz="1600" b="1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304422" y="5289944"/>
              <a:ext cx="3403103" cy="115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spcAft>
                  <a:spcPts val="200"/>
                </a:spcAft>
                <a:buFont typeface="Wingdings" panose="05000000000000000000" pitchFamily="2" charset="2"/>
                <a:buChar char="ü"/>
              </a:pPr>
              <a:r>
                <a:rPr kumimoji="1" lang="ja-JP" altLang="en-US" sz="1600" b="1" dirty="0"/>
                <a:t>病気で働けない</a:t>
              </a:r>
              <a:endParaRPr kumimoji="1" lang="en-US" altLang="ja-JP" sz="1600" b="1" dirty="0"/>
            </a:p>
            <a:p>
              <a:pPr marL="285750" indent="-285750">
                <a:spcAft>
                  <a:spcPts val="200"/>
                </a:spcAft>
                <a:buFont typeface="Wingdings" panose="05000000000000000000" pitchFamily="2" charset="2"/>
                <a:buChar char="ü"/>
              </a:pPr>
              <a:r>
                <a:rPr kumimoji="1" lang="ja-JP" altLang="en-US" sz="1600" b="1" dirty="0"/>
                <a:t>他の借金も返済を遅らせている</a:t>
              </a:r>
              <a:endParaRPr kumimoji="1" lang="en-US" altLang="ja-JP" sz="1600" b="1" dirty="0"/>
            </a:p>
            <a:p>
              <a:pPr marL="285750" indent="-285750">
                <a:spcAft>
                  <a:spcPts val="200"/>
                </a:spcAft>
                <a:buFont typeface="Wingdings" panose="05000000000000000000" pitchFamily="2" charset="2"/>
                <a:buChar char="ü"/>
              </a:pPr>
              <a:r>
                <a:rPr kumimoji="1" lang="ja-JP" altLang="en-US" sz="1600" b="1" dirty="0">
                  <a:latin typeface="+mn-ea"/>
                </a:rPr>
                <a:t>ＤＶ</a:t>
              </a:r>
              <a:r>
                <a:rPr kumimoji="1" lang="ja-JP" altLang="en-US" sz="1200" b="1" dirty="0">
                  <a:latin typeface="+mn-ea"/>
                </a:rPr>
                <a:t>（家庭内暴力）</a:t>
              </a:r>
              <a:r>
                <a:rPr kumimoji="1" lang="ja-JP" altLang="en-US" sz="1600" b="1" dirty="0">
                  <a:latin typeface="+mn-ea"/>
                </a:rPr>
                <a:t>から逃げている</a:t>
              </a:r>
              <a:endParaRPr kumimoji="1" lang="en-US" altLang="ja-JP" sz="1600" b="1" dirty="0">
                <a:latin typeface="+mn-ea"/>
              </a:endParaRPr>
            </a:p>
            <a:p>
              <a:pPr marL="285750" indent="-285750">
                <a:spcAft>
                  <a:spcPts val="200"/>
                </a:spcAft>
                <a:buFont typeface="Wingdings" panose="05000000000000000000" pitchFamily="2" charset="2"/>
                <a:buChar char="ü"/>
              </a:pPr>
              <a:r>
                <a:rPr kumimoji="1" lang="ja-JP" altLang="en-US" sz="1600" b="1" dirty="0">
                  <a:latin typeface="+mn-ea"/>
                </a:rPr>
                <a:t>公共料金をずっと滞納している</a:t>
              </a:r>
              <a:endParaRPr kumimoji="1" lang="en-US" altLang="ja-JP" sz="1600" b="1" dirty="0">
                <a:latin typeface="+mn-ea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245504" y="6324740"/>
            <a:ext cx="6531771" cy="516031"/>
            <a:chOff x="245504" y="6312383"/>
            <a:chExt cx="6531771" cy="516031"/>
          </a:xfrm>
        </p:grpSpPr>
        <p:sp>
          <p:nvSpPr>
            <p:cNvPr id="9" name="正方形/長方形 8"/>
            <p:cNvSpPr/>
            <p:nvPr/>
          </p:nvSpPr>
          <p:spPr>
            <a:xfrm>
              <a:off x="245504" y="6383575"/>
              <a:ext cx="6531771" cy="44483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</a:rPr>
                <a:t>返済時期を遅らせること（猶予）ができる</a:t>
              </a:r>
              <a:r>
                <a:rPr kumimoji="1" lang="ja-JP" altLang="en-US" sz="1600" dirty="0">
                  <a:solidFill>
                    <a:schemeClr val="tx1"/>
                  </a:solidFill>
                </a:rPr>
                <a:t>場合があります</a:t>
              </a: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3137092" y="6312383"/>
              <a:ext cx="745632" cy="232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b="1" dirty="0">
                  <a:solidFill>
                    <a:schemeClr val="tx1"/>
                  </a:solidFill>
                </a:rPr>
                <a:t>ゆうよ</a:t>
              </a:r>
              <a:endParaRPr kumimoji="1" lang="ja-JP" altLang="en-US" sz="12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166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220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HG創英角ｺﾞｼｯｸUB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 浩一(katou-kouichi)</dc:creator>
  <cp:lastModifiedBy>Fukushi-Desk1</cp:lastModifiedBy>
  <cp:revision>5</cp:revision>
  <cp:lastPrinted>2022-12-20T04:50:04Z</cp:lastPrinted>
  <dcterms:modified xsi:type="dcterms:W3CDTF">2022-12-23T03:52:27Z</dcterms:modified>
</cp:coreProperties>
</file>